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61" r:id="rId2"/>
    <p:sldId id="257" r:id="rId3"/>
    <p:sldId id="305" r:id="rId4"/>
    <p:sldId id="302" r:id="rId5"/>
    <p:sldId id="299" r:id="rId6"/>
    <p:sldId id="278" r:id="rId7"/>
    <p:sldId id="282" r:id="rId8"/>
    <p:sldId id="303" r:id="rId9"/>
    <p:sldId id="304" r:id="rId10"/>
    <p:sldId id="288" r:id="rId11"/>
    <p:sldId id="289" r:id="rId12"/>
    <p:sldId id="298" r:id="rId13"/>
    <p:sldId id="265" r:id="rId14"/>
  </p:sldIdLst>
  <p:sldSz cx="12192000" cy="6858000"/>
  <p:notesSz cx="6858000" cy="9144000"/>
  <p:defaultTextStyle>
    <a:defPPr rtl="0"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C89EF96-8CEA-46FF-86C4-4CE0E760980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309" autoAdjust="0"/>
    <p:restoredTop sz="94706" autoAdjust="0"/>
  </p:normalViewPr>
  <p:slideViewPr>
    <p:cSldViewPr snapToGrid="0">
      <p:cViewPr varScale="1">
        <p:scale>
          <a:sx n="66" d="100"/>
          <a:sy n="66" d="100"/>
        </p:scale>
        <p:origin x="388" y="56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07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6B4B27F-3E0D-4163-9A5F-505B40364ABC}" type="datetime1">
              <a:rPr lang="nl-NL" smtClean="0"/>
              <a:t>18-3-2024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1604A0D4-B89B-4ADD-AF9E-38636B40EE4E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473891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nl-NL" noProof="0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80C897-3047-42ED-8A68-312740A54E76}" type="datetime1">
              <a:rPr lang="nl-NL" smtClean="0"/>
              <a:pPr/>
              <a:t>18-3-2024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nl-NL" noProof="0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nl-NL" noProof="0" dirty="0"/>
              <a:t>Klik om de tekststijlen van het model te bewerken</a:t>
            </a:r>
          </a:p>
          <a:p>
            <a:pPr lvl="1" rtl="0"/>
            <a:r>
              <a:rPr lang="nl-NL" noProof="0" dirty="0"/>
              <a:t>Tweede niveau</a:t>
            </a:r>
          </a:p>
          <a:p>
            <a:pPr lvl="2" rtl="0"/>
            <a:r>
              <a:rPr lang="nl-NL" noProof="0" dirty="0"/>
              <a:t>Derde niveau</a:t>
            </a:r>
          </a:p>
          <a:p>
            <a:pPr lvl="3" rtl="0"/>
            <a:r>
              <a:rPr lang="nl-NL" noProof="0" dirty="0"/>
              <a:t>Vierde niveau</a:t>
            </a:r>
          </a:p>
          <a:p>
            <a:pPr lvl="4" rtl="0"/>
            <a:r>
              <a:rPr lang="nl-NL" noProof="0" dirty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nl-NL" noProof="0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2869989-EB00-4EE7-BCB5-25BDC5BB29F8}" type="slidenum">
              <a:rPr lang="nl-NL" noProof="0" smtClean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193636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nl-NL" smtClean="0"/>
              <a:t>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432284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B40181-13C8-7BE1-B9DF-394DA847A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FD363E04-B35E-811A-6270-6E8358BA39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80B2A662-4FFB-94EE-74EE-646490A713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280C08A-F5EB-70A4-8A56-B3639D44E0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2869989-EB00-4EE7-BCB5-25BDC5BB29F8}" type="slidenum">
              <a:rPr lang="nl-NL" smtClean="0"/>
              <a:t>10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63643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289518-B8E4-CF77-F9F9-EC282C65FE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B97EAF3-C55A-0E47-434E-2DAC40D7F3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603479A-A803-3BA6-11EC-10DCC43BA4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1EBC05F-D55D-E72E-595D-B60BF1A8A4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2869989-EB00-4EE7-BCB5-25BDC5BB29F8}" type="slidenum">
              <a:rPr lang="nl-NL" smtClean="0"/>
              <a:t>11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342343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8E6D10-12FB-D0E1-91D3-7833BB3D0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C1356E7-0A32-D93B-A462-6E6EE53AFB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87E75A6-2FBF-0C44-3C22-73140643CA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8A9AFFA-B23B-E353-61B8-F3E3BF5439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2869989-EB00-4EE7-BCB5-25BDC5BB29F8}" type="slidenum">
              <a:rPr lang="nl-NL" smtClean="0"/>
              <a:t>12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252599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nl-NL" smtClean="0"/>
              <a:t>13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16092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2869989-EB00-4EE7-BCB5-25BDC5BB29F8}" type="slidenum">
              <a:rPr lang="nl-NL" smtClean="0"/>
              <a:t>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80303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2869989-EB00-4EE7-BCB5-25BDC5BB29F8}" type="slidenum">
              <a:rPr lang="nl-NL" smtClean="0"/>
              <a:t>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967262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2869989-EB00-4EE7-BCB5-25BDC5BB29F8}" type="slidenum">
              <a:rPr lang="nl-NL" smtClean="0"/>
              <a:t>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840639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0FBC71-E2C3-1333-9860-D53873074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07336F9-FF54-568D-D921-FC5444EBEA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42B07189-CC90-9588-E822-DB5008523E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7FED8E9-8361-E73A-75B0-D84B9EE210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2869989-EB00-4EE7-BCB5-25BDC5BB29F8}" type="slidenum">
              <a:rPr lang="nl-NL" smtClean="0"/>
              <a:t>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661975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2869989-EB00-4EE7-BCB5-25BDC5BB29F8}" type="slidenum">
              <a:rPr lang="nl-NL" smtClean="0"/>
              <a:t>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516288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2869989-EB00-4EE7-BCB5-25BDC5BB29F8}" type="slidenum">
              <a:rPr lang="nl-NL" smtClean="0"/>
              <a:t>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361903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2869989-EB00-4EE7-BCB5-25BDC5BB29F8}" type="slidenum">
              <a:rPr lang="nl-NL" smtClean="0"/>
              <a:t>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231268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2869989-EB00-4EE7-BCB5-25BDC5BB29F8}" type="slidenum">
              <a:rPr lang="nl-NL" smtClean="0"/>
              <a:t>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70720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ep 4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6" name="Rechte verbindingslijn 5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Rechte verbindingslijn 6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Rechte verbindingslijn 8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Rechte verbindingslijn 9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Rechte verbindingslijn 10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Rechte verbindingslijn 11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Rechte verbindingslijn 12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Rechte verbindingslijn 13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echte verbindingslijn 14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Rechte verbindingslijn 15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Rechte verbindingslijn 16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echte verbindingslijn 17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echte verbindingslijn 18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Rechte verbindingslijn 19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Rechte verbindingslijn 20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Rechte verbindingslijn 21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oep 22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1" name="Rechte verbindingslijn 40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Rechte verbindingslijn 41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Rechte verbindingslijn 42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Rechte verbindingslijn 43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Rechte verbindingslijn 44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6" name="Groep 45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2" name="Rechte verbindingslijn 51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Rechte verbindingslijn 52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Rechte verbindingslijn 53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Rechte verbindingslijn 54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Rechte verbindingslijn 55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7" name="Rechte verbindingslijn 46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Rechte verbindingslijn 47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Rechte verbindingslijn 48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Rechte verbindingslijn 49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Rechte verbindingslijn 50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ep 23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5" name="Rechte verbindingslijn 24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Rechte verbindingslijn 25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chte verbindingslijn 26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Rechte verbindingslijn 27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Rechte verbindingslijn 28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0" name="Groep 29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6" name="Rechte verbindingslijn 35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Rechte verbindingslijn 36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Rechte verbindingslijn 37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Rechte verbindingslijn 38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Rechte verbindingslijn 39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1" name="Rechte verbindingslijn 30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Rechte verbindingslijn 31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Rechte verbindingslijn 32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Rechte verbindingslijn 33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Rechte verbindingslijn 34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93845" y="1909346"/>
            <a:ext cx="9604310" cy="3383280"/>
          </a:xfrm>
        </p:spPr>
        <p:txBody>
          <a:bodyPr rtlCol="0" anchor="b">
            <a:normAutofit/>
          </a:bodyPr>
          <a:lstStyle>
            <a:lvl1pPr algn="l">
              <a:lnSpc>
                <a:spcPct val="76000"/>
              </a:lnSpc>
              <a:defRPr sz="8000" cap="none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293845" y="5432564"/>
            <a:ext cx="9604310" cy="4572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nl-NL" noProof="0"/>
              <a:t>Klikken om de ondertitelstijl van het model te bewerken</a:t>
            </a:r>
            <a:endParaRPr lang="nl-NL" noProof="0" dirty="0"/>
          </a:p>
        </p:txBody>
      </p:sp>
      <p:cxnSp>
        <p:nvCxnSpPr>
          <p:cNvPr id="58" name="Rechte verbindingslijn 57"/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nl-NL" noProof="0"/>
              <a:t>Tekststijl van het model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l-NL" noProof="0" dirty="0"/>
              <a:t>Een voettekst toevoegen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C2ACAA7-7EFC-41E9-B589-E5EDA2ABD0D7}" type="datetime1">
              <a:rPr lang="nl-NL" noProof="0" smtClean="0"/>
              <a:t>18-3-2024</a:t>
            </a:fld>
            <a:endParaRPr lang="nl-NL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nl-NL" noProof="0" smtClean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9209314" y="489856"/>
            <a:ext cx="1687286" cy="5301343"/>
          </a:xfrm>
        </p:spPr>
        <p:txBody>
          <a:bodyPr vert="eaVert" rtlCol="0"/>
          <a:lstStyle/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1295399" y="489856"/>
            <a:ext cx="7587344" cy="5301343"/>
          </a:xfrm>
        </p:spPr>
        <p:txBody>
          <a:bodyPr vert="eaVert" rtlCol="0"/>
          <a:lstStyle/>
          <a:p>
            <a:pPr lvl="0" rtl="0"/>
            <a:r>
              <a:rPr lang="nl-NL" noProof="0"/>
              <a:t>Tekststijl van het model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l-NL" noProof="0" dirty="0"/>
              <a:t>Een voettekst toevoegen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5B15D37-081D-461D-85B7-1313DAE54EBB}" type="datetime1">
              <a:rPr lang="nl-NL" noProof="0" smtClean="0"/>
              <a:t>18-3-2024</a:t>
            </a:fld>
            <a:endParaRPr lang="nl-NL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nl-NL" noProof="0" smtClean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nl-NL" noProof="0"/>
              <a:t>Tekststijl van het model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l-NL" noProof="0" dirty="0"/>
              <a:t>Een voettekst toevoegen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60400DB-2BFD-4B3C-88C2-7018670CAA5A}" type="datetime1">
              <a:rPr lang="nl-NL" noProof="0" smtClean="0"/>
              <a:t>18-3-2024</a:t>
            </a:fld>
            <a:endParaRPr lang="nl-NL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nl-NL" noProof="0" smtClean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bg>
      <p:bgPr>
        <a:gradFill flip="none" rotWithShape="1">
          <a:gsLst>
            <a:gs pos="0">
              <a:schemeClr val="accent1"/>
            </a:gs>
            <a:gs pos="97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 6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8" name="Rechte verbindingslijn 7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Rechte verbindingslijn 8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Rechte verbindingslijn 9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Rechte verbindingslijn 10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Rechte verbindingslijn 11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Rechte verbindingslijn 12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Rechte verbindingslijn 13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echte verbindingslijn 14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Rechte verbindingslijn 15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Rechte verbindingslijn 16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echte verbindingslijn 17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echte verbindingslijn 18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Rechte verbindingslijn 19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Rechte verbindingslijn 20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Rechte verbindingslijn 21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Rechte verbindingslijn 22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ep 23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2" name="Rechte verbindingslijn 41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Rechte verbindingslijn 42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Rechte verbindingslijn 43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Rechte verbindingslijn 44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Rechte verbindingslijn 45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" name="Groep 46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3" name="Rechte verbindingslijn 52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Rechte verbindingslijn 53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Rechte verbindingslijn 54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Rechte verbindingslijn 55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Rechte verbindingslijn 56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8" name="Rechte verbindingslijn 47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Rechte verbindingslijn 48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Rechte verbindingslijn 49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Rechte verbindingslijn 50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Rechte verbindingslijn 51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ep 24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6" name="Rechte verbindingslijn 25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chte verbindingslijn 26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Rechte verbindingslijn 27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Rechte verbindingslijn 28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Rechte verbindingslijn 29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1" name="Groep 30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7" name="Rechte verbindingslijn 36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Rechte verbindingslijn 37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Rechte verbindingslijn 38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Rechte verbindingslijn 39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Rechte verbindingslijn 40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2" name="Rechte verbindingslijn 31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Rechte verbindingslijn 32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Rechte verbindingslijn 33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Rechte verbindingslijn 34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Rechte verbindingslijn 35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95400" y="2541573"/>
            <a:ext cx="9601200" cy="2743200"/>
          </a:xfrm>
        </p:spPr>
        <p:txBody>
          <a:bodyPr rtlCol="0" anchor="b">
            <a:normAutofit/>
          </a:bodyPr>
          <a:lstStyle>
            <a:lvl1pPr>
              <a:lnSpc>
                <a:spcPct val="85000"/>
              </a:lnSpc>
              <a:defRPr sz="6000" cap="none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295400" y="5431536"/>
            <a:ext cx="9601200" cy="4572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nl-NL" noProof="0"/>
              <a:t>Tekststijl van het model bewerken</a:t>
            </a:r>
          </a:p>
        </p:txBody>
      </p:sp>
      <p:cxnSp>
        <p:nvCxnSpPr>
          <p:cNvPr id="58" name="Rechte verbindingslijn 57"/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67780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295400" y="1981199"/>
            <a:ext cx="4572000" cy="3810001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nl-NL" noProof="0"/>
              <a:t>Tekststijl van het model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24600" y="1981199"/>
            <a:ext cx="4572000" cy="3810001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nl-NL" noProof="0"/>
              <a:t>Tekststijl van het model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l-NL" noProof="0" dirty="0"/>
              <a:t>Een voettekst toevoegen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FA4E751-31F9-4996-84CF-5EAFC05E7E71}" type="datetime1">
              <a:rPr lang="nl-NL" noProof="0" smtClean="0"/>
              <a:t>18-3-2024</a:t>
            </a:fld>
            <a:endParaRPr lang="nl-NL" noProof="0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nl-NL" noProof="0" smtClean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295400" y="1818322"/>
            <a:ext cx="4572000" cy="6413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l-NL" noProof="0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1295400" y="2503713"/>
            <a:ext cx="4572000" cy="3287487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nl-NL" noProof="0"/>
              <a:t>Tekststijl van het model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324600" y="1818322"/>
            <a:ext cx="4572000" cy="6413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l-NL" noProof="0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324600" y="2503713"/>
            <a:ext cx="4572000" cy="3287487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nl-NL" noProof="0"/>
              <a:t>Tekststijl van het model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l-NL" noProof="0" dirty="0"/>
              <a:t>Een voettekst toevoegen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1770B06-6C21-4CB7-8028-9CDDD6E215A2}" type="datetime1">
              <a:rPr lang="nl-NL" noProof="0" smtClean="0"/>
              <a:t>18-3-2024</a:t>
            </a:fld>
            <a:endParaRPr lang="nl-NL" noProof="0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nl-NL" noProof="0" smtClean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l-NL" noProof="0" dirty="0"/>
              <a:t>Een voettekst toevoegen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6CD44C-4001-4C01-9E83-7F3A62385684}" type="datetime1">
              <a:rPr lang="nl-NL" noProof="0" smtClean="0"/>
              <a:t>18-3-2024</a:t>
            </a:fld>
            <a:endParaRPr lang="nl-NL" noProof="0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nl-NL" noProof="0" smtClean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roep 160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162" name="Rechte verbindingslijn 161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Rechte verbindingslijn 162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Rechte verbindingslijn 163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Rechte verbindingslijn 164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Rechte verbindingslijn 165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Rechte verbindingslijn 166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Rechte verbindingslijn 167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Rechte verbindingslijn 168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Rechte verbindingslijn 169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Rechte verbindingslijn 170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Rechte verbindingslijn 171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Rechte verbindingslijn 172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Rechte verbindingslijn 173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Rechte verbindingslijn 174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Rechte verbindingslijn 175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Rechte verbindingslijn 176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8" name="Groep 177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196" name="Rechte verbindingslijn 195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Rechte verbindingslijn 196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Rechte verbindingslijn 197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Rechte verbindingslijn 198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Rechte verbindingslijn 199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1" name="Groep 200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207" name="Rechte verbindingslijn 206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Rechte verbindingslijn 207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9" name="Rechte verbindingslijn 208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Rechte verbindingslijn 209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" name="Rechte verbindingslijn 210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02" name="Rechte verbindingslijn 201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Rechte verbindingslijn 202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Rechte verbindingslijn 203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Rechte verbindingslijn 204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Rechte verbindingslijn 205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9" name="Groep 178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180" name="Rechte verbindingslijn 179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Rechte verbindingslijn 180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Rechte verbindingslijn 181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Rechte verbindingslijn 182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Rechte verbindingslijn 183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5" name="Groep 184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91" name="Rechte verbindingslijn 190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Rechte verbindingslijn 191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Rechte verbindingslijn 192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Rechte verbindingslijn 193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Rechte verbindingslijn 194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86" name="Rechte verbindingslijn 185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Rechte verbindingslijn 186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Rechte verbindingslijn 187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Rechte verbindingslijn 188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Rechte verbindingslijn 189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3" name="Tijdelijke aanduiding voor voettekst 21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l-NL" noProof="0" dirty="0"/>
              <a:t>Een voettekst toevoegen</a:t>
            </a:r>
          </a:p>
        </p:txBody>
      </p:sp>
      <p:sp>
        <p:nvSpPr>
          <p:cNvPr id="212" name="Tijdelijke aanduiding voor datum 21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594EBFF-B374-4CF0-BEB5-61ECE8C2A242}" type="datetime1">
              <a:rPr lang="nl-NL" noProof="0" smtClean="0"/>
              <a:t>18-3-2024</a:t>
            </a:fld>
            <a:endParaRPr lang="nl-NL" noProof="0" dirty="0"/>
          </a:p>
        </p:txBody>
      </p:sp>
      <p:sp>
        <p:nvSpPr>
          <p:cNvPr id="214" name="Tijdelijke aanduiding voor dianummer 21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nl-NL" noProof="0" smtClean="0"/>
              <a:pPr rtl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ep 8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10" name="Rechte verbindingslijn 9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Rechte verbindingslijn 10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Rechte verbindingslijn 11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Rechte verbindingslijn 12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Rechte verbindingslijn 13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echte verbindingslijn 14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Rechte verbindingslijn 15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Rechte verbindingslijn 16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echte verbindingslijn 17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echte verbindingslijn 18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Rechte verbindingslijn 19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Rechte verbindingslijn 20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Rechte verbindingslijn 21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Rechte verbindingslijn 22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Rechte verbindingslijn 23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Rechte verbindingslijn 24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ep 25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4" name="Rechte verbindingslijn 43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Rechte verbindingslijn 44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Rechte verbindingslijn 45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Rechte verbindingslijn 46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Rechte verbindingslijn 47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oep 48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5" name="Rechte verbindingslijn 54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Rechte verbindingslijn 55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Rechte verbindingslijn 56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Rechte verbindingslijn 57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Rechte verbindingslijn 58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0" name="Rechte verbindingslijn 49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Rechte verbindingslijn 50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Rechte verbindingslijn 51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Rechte verbindingslijn 52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Rechte verbindingslijn 53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ep 26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8" name="Rechte verbindingslijn 27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Rechte verbindingslijn 28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Rechte verbindingslijn 29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echte verbindingslijn 30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Rechte verbindingslijn 31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ep 32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9" name="Rechte verbindingslijn 38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Rechte verbindingslijn 39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Rechte verbindingslijn 40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Rechte verbindingslijn 41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Rechte verbindingslijn 42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4" name="Rechte verbindingslijn 33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Rechte verbindingslijn 34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Rechte verbindingslijn 35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Rechte verbindingslijn 36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Rechte verbindingslijn 37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Rechthoek 6"/>
          <p:cNvSpPr/>
          <p:nvPr userDrawn="1"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913152" y="571500"/>
            <a:ext cx="3657600" cy="2197100"/>
          </a:xfrm>
        </p:spPr>
        <p:txBody>
          <a:bodyPr rtlCol="0" anchor="b">
            <a:normAutofit/>
          </a:bodyPr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43197" y="571500"/>
            <a:ext cx="6217920" cy="5715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nl-NL" noProof="0"/>
              <a:t>Tekststijl van het model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7913152" y="2995012"/>
            <a:ext cx="3657600" cy="228595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nl-NL" noProof="0"/>
              <a:t>Tekststijl van het model bewerken</a:t>
            </a:r>
          </a:p>
        </p:txBody>
      </p:sp>
      <p:cxnSp>
        <p:nvCxnSpPr>
          <p:cNvPr id="60" name="Rechte verbindingslijn 59"/>
          <p:cNvCxnSpPr/>
          <p:nvPr userDrawn="1"/>
        </p:nvCxnSpPr>
        <p:spPr>
          <a:xfrm>
            <a:off x="7923089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l-NL" noProof="0" dirty="0"/>
              <a:t>Een voettekst toevoegen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B43B12A8-69E1-4755-A792-48304CBC9888}" type="datetime1">
              <a:rPr lang="nl-NL" noProof="0" smtClean="0"/>
              <a:t>18-3-2024</a:t>
            </a:fld>
            <a:endParaRPr lang="nl-NL" noProof="0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E31375A4-56A4-47D6-9801-1991572033F7}" type="slidenum">
              <a:rPr lang="nl-NL" noProof="0" smtClean="0"/>
              <a:pPr rtl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ep 7"/>
          <p:cNvGrpSpPr/>
          <p:nvPr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9" name="Rechte verbindingslijn 8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Rechte verbindingslijn 9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Rechte verbindingslijn 10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Rechte verbindingslijn 11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Rechte verbindingslijn 12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Rechte verbindingslijn 13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echte verbindingslijn 14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Rechte verbindingslijn 15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Rechte verbindingslijn 16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echte verbindingslijn 17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echte verbindingslijn 18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Rechte verbindingslijn 19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Rechte verbindingslijn 20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Rechte verbindingslijn 21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Rechte verbindingslijn 22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Rechte verbindingslijn 23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ep 24"/>
            <p:cNvGrpSpPr/>
            <p:nvPr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3" name="Rechte verbindingslijn 42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Rechte verbindingslijn 43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Rechte verbindingslijn 44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Rechte verbindingslijn 45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Rechte verbindingslijn 46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Groep 47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4" name="Rechte verbindingslijn 53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Rechte verbindingslijn 54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Rechte verbindingslijn 55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Rechte verbindingslijn 56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Rechte verbindingslijn 57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9" name="Rechte verbindingslijn 48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Rechte verbindingslijn 49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Rechte verbindingslijn 50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Rechte verbindingslijn 51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Rechte verbindingslijn 52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ep 25"/>
            <p:cNvGrpSpPr/>
            <p:nvPr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7" name="Rechte verbindingslijn 26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Rechte verbindingslijn 27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Rechte verbindingslijn 28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Rechte verbindingslijn 29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echte verbindingslijn 30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" name="Groep 31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8" name="Rechte verbindingslijn 37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Rechte verbindingslijn 38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Rechte verbindingslijn 39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Rechte verbindingslijn 40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Rechte verbindingslijn 41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3" name="Rechte verbindingslijn 32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Rechte verbindingslijn 33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Rechte verbindingslijn 34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Rechte verbindingslijn 35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Rechte verbindingslijn 36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0" name="Rechthoek 59"/>
          <p:cNvSpPr/>
          <p:nvPr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 dirty="0"/>
          </a:p>
        </p:txBody>
      </p:sp>
      <p:cxnSp>
        <p:nvCxnSpPr>
          <p:cNvPr id="59" name="Rechte verbindingslijn 58"/>
          <p:cNvCxnSpPr/>
          <p:nvPr/>
        </p:nvCxnSpPr>
        <p:spPr>
          <a:xfrm>
            <a:off x="7923089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909560" y="576072"/>
            <a:ext cx="3657600" cy="2194560"/>
          </a:xfrm>
        </p:spPr>
        <p:txBody>
          <a:bodyPr rtlCol="0" anchor="b">
            <a:normAutofit/>
          </a:bodyPr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Tijdelijke aanduiding voor afbeelding 2" descr="Een lege tijdelijke aanduiding om een afbeelding toe te voegen. Klik op de tijdelijke aanduiding en selecteer de afbeelding die u wilt toevoegen."/>
          <p:cNvSpPr>
            <a:spLocks noGrp="1"/>
          </p:cNvSpPr>
          <p:nvPr>
            <p:ph type="pic" idx="1"/>
          </p:nvPr>
        </p:nvSpPr>
        <p:spPr>
          <a:xfrm>
            <a:off x="4412" y="-159"/>
            <a:ext cx="7315200" cy="6858000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nl-NL" noProof="0" dirty="0"/>
              <a:t>Klik op het pictogram als u een afbeelding wilt toevoegen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7909560" y="2999232"/>
            <a:ext cx="3657600" cy="2286000"/>
          </a:xfrm>
        </p:spPr>
        <p:txBody>
          <a:bodyPr rtlCol="0"/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nl-NL" noProof="0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62031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3000">
              <a:schemeClr val="bg1"/>
            </a:gs>
            <a:gs pos="0">
              <a:schemeClr val="bg1">
                <a:lumMod val="100000"/>
              </a:schemeClr>
            </a:gs>
            <a:gs pos="100000">
              <a:schemeClr val="bg1">
                <a:lumMod val="95000"/>
                <a:alpha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roep 95"/>
          <p:cNvGrpSpPr/>
          <p:nvPr userDrawn="1"/>
        </p:nvGrpSpPr>
        <p:grpSpPr bwMode="hidden">
          <a:xfrm>
            <a:off x="-1" y="-195943"/>
            <a:ext cx="12192002" cy="6858000"/>
            <a:chOff x="-1" y="0"/>
            <a:chExt cx="12192002" cy="6858000"/>
          </a:xfrm>
        </p:grpSpPr>
        <p:cxnSp>
          <p:nvCxnSpPr>
            <p:cNvPr id="97" name="Rechte verbindingslijn 96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Rechte verbindingslijn 97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Rechte verbindingslijn 98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Rechte verbindingslijn 99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Rechte verbindingslijn 100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Rechte verbindingslijn 101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Rechte verbindingslijn 102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Rechte verbindingslijn 103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Rechte verbindingslijn 104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Rechte verbindingslijn 105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Rechte verbindingslijn 106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Rechte verbindingslijn 107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Rechte verbindingslijn 108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Rechte verbindingslijn 109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Rechte verbindingslijn 110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Rechte verbindingslijn 111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3" name="Groep 112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131" name="Rechte verbindingslijn 130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Rechte verbindingslijn 131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Rechte verbindingslijn 132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Rechte verbindingslijn 133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Rechte verbindingslijn 134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6" name="Groep 135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42" name="Rechte verbindingslijn 141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Rechte verbindingslijn 142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Rechte verbindingslijn 143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Rechte verbindingslijn 144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Rechte verbindingslijn 145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7" name="Rechte verbindingslijn 136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Rechte verbindingslijn 137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Rechte verbindingslijn 138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Rechte verbindingslijn 139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Rechte verbindingslijn 140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4" name="Groep 113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115" name="Rechte verbindingslijn 114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Rechte verbindingslijn 115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Rechte verbindingslijn 116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Rechte verbindingslijn 117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Rechte verbindingslijn 118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Groep 119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26" name="Rechte verbindingslijn 125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Rechte verbindingslijn 126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Rechte verbindingslijn 127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Rechte verbindingslijn 128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Rechte verbindingslijn 129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1" name="Rechte verbindingslijn 120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Rechte verbindingslijn 121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Rechte verbindingslijn 122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Rechte verbindingslijn 123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Rechte verbindingslijn 124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295400" y="503853"/>
            <a:ext cx="9601200" cy="11423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nl-NL" noProof="0" dirty="0"/>
              <a:t>Klik om de titelstijl van het model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295400" y="1981201"/>
            <a:ext cx="9601200" cy="3809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nl-NL" noProof="0" dirty="0"/>
              <a:t>Klik om de tekststijlen van het model te bewerken</a:t>
            </a:r>
          </a:p>
          <a:p>
            <a:pPr lvl="1" rtl="0"/>
            <a:r>
              <a:rPr lang="nl-NL" noProof="0" dirty="0"/>
              <a:t>Tweede niveau</a:t>
            </a:r>
          </a:p>
          <a:p>
            <a:pPr lvl="2" rtl="0"/>
            <a:r>
              <a:rPr lang="nl-NL" noProof="0" dirty="0"/>
              <a:t>Derde niveau</a:t>
            </a:r>
          </a:p>
          <a:p>
            <a:pPr lvl="3" rtl="0"/>
            <a:r>
              <a:rPr lang="nl-NL" noProof="0" dirty="0"/>
              <a:t>Vierde niveau</a:t>
            </a:r>
          </a:p>
          <a:p>
            <a:pPr lvl="4" rtl="0"/>
            <a:r>
              <a:rPr lang="nl-NL" noProof="0" dirty="0"/>
              <a:t>Vijfde niveau</a:t>
            </a:r>
          </a:p>
        </p:txBody>
      </p:sp>
      <p:cxnSp>
        <p:nvCxnSpPr>
          <p:cNvPr id="148" name="Rechte verbindingslijn 147"/>
          <p:cNvCxnSpPr/>
          <p:nvPr userDrawn="1"/>
        </p:nvCxnSpPr>
        <p:spPr>
          <a:xfrm>
            <a:off x="609600" y="6172200"/>
            <a:ext cx="10972800" cy="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09601" y="6289679"/>
            <a:ext cx="6128030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rtl="0"/>
            <a:r>
              <a:rPr lang="nl-NL" noProof="0" dirty="0"/>
              <a:t>Een voettekst toevoegen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9294042" y="6289679"/>
            <a:ext cx="965946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rtl="0"/>
            <a:fld id="{91933DC6-4C26-4E72-B363-AC1D3AC70E60}" type="datetime1">
              <a:rPr lang="nl-NL" noProof="0" smtClean="0"/>
              <a:t>18-3-2024</a:t>
            </a:fld>
            <a:endParaRPr lang="nl-NL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0665311" y="6289679"/>
            <a:ext cx="918882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rtl="0"/>
            <a:fld id="{E31375A4-56A4-47D6-9801-1991572033F7}" type="slidenum">
              <a:rPr lang="nl-NL" noProof="0" smtClean="0"/>
              <a:pPr rtl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9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79388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878012" indent="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71870" y="344556"/>
            <a:ext cx="9248260" cy="2189036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nl-NL" dirty="0"/>
              <a:t>CPO “WOONGROEP CONCERTZAAL”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8839200" y="6371752"/>
            <a:ext cx="3352800" cy="457200"/>
          </a:xfrm>
        </p:spPr>
        <p:txBody>
          <a:bodyPr rtlCol="0"/>
          <a:lstStyle/>
          <a:p>
            <a:pPr rtl="0"/>
            <a:r>
              <a:rPr lang="nl-NL" dirty="0"/>
              <a:t>Bijeenkomst 18 maart 2024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4B2EAC0-F3B3-4CCE-8B5F-0113585153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1" y="2460822"/>
            <a:ext cx="5214574" cy="391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0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DE8A08-459C-E583-560C-DA8667E7CD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el 2">
            <a:extLst>
              <a:ext uri="{FF2B5EF4-FFF2-40B4-BE49-F238E27FC236}">
                <a16:creationId xmlns:a16="http://schemas.microsoft.com/office/drawing/2014/main" id="{F08ABB8E-9620-84D5-6871-63A566E4E0C6}"/>
              </a:ext>
            </a:extLst>
          </p:cNvPr>
          <p:cNvSpPr txBox="1">
            <a:spLocks/>
          </p:cNvSpPr>
          <p:nvPr/>
        </p:nvSpPr>
        <p:spPr>
          <a:xfrm>
            <a:off x="8839200" y="6371752"/>
            <a:ext cx="3352800" cy="457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78012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Bijeenkomst 18 maart 2024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36DD666A-9E33-8063-155A-8CE970BEA423}"/>
              </a:ext>
            </a:extLst>
          </p:cNvPr>
          <p:cNvSpPr txBox="1">
            <a:spLocks/>
          </p:cNvSpPr>
          <p:nvPr/>
        </p:nvSpPr>
        <p:spPr>
          <a:xfrm>
            <a:off x="779646" y="259883"/>
            <a:ext cx="10568539" cy="104915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4800" dirty="0"/>
              <a:t>VAN: Voorontwerp =&gt; Definitief Ontwerp</a:t>
            </a:r>
          </a:p>
          <a:p>
            <a:pPr algn="ctr"/>
            <a:r>
              <a:rPr lang="nl-NL" sz="2500" dirty="0"/>
              <a:t>sept 2019 /jan 2020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743AC46-DED3-4540-1DA6-1BA47437A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391" y="1816768"/>
            <a:ext cx="5186815" cy="3457875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D88DE238-3E71-8B5B-87CE-8723EA0B27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0872" y="1814361"/>
            <a:ext cx="4610500" cy="345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95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5B6DC0-FAB2-F89C-9DB6-00611D7E3A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el 2">
            <a:extLst>
              <a:ext uri="{FF2B5EF4-FFF2-40B4-BE49-F238E27FC236}">
                <a16:creationId xmlns:a16="http://schemas.microsoft.com/office/drawing/2014/main" id="{4A0C6FFE-16D1-005C-78B0-48BFA9AE075B}"/>
              </a:ext>
            </a:extLst>
          </p:cNvPr>
          <p:cNvSpPr txBox="1">
            <a:spLocks/>
          </p:cNvSpPr>
          <p:nvPr/>
        </p:nvSpPr>
        <p:spPr>
          <a:xfrm>
            <a:off x="8839200" y="6371752"/>
            <a:ext cx="3352800" cy="457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78012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Bijeenkomst 18 maart 2024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82DEA108-DFC5-E5F1-443F-0CBE44D07783}"/>
              </a:ext>
            </a:extLst>
          </p:cNvPr>
          <p:cNvSpPr txBox="1">
            <a:spLocks/>
          </p:cNvSpPr>
          <p:nvPr/>
        </p:nvSpPr>
        <p:spPr>
          <a:xfrm>
            <a:off x="173255" y="259883"/>
            <a:ext cx="11733196" cy="106840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6000" dirty="0"/>
              <a:t>ARCHEOLOGISCH ONDERZOEK </a:t>
            </a:r>
            <a:r>
              <a:rPr lang="nl-NL" sz="2300" dirty="0"/>
              <a:t> nov. 2019 </a:t>
            </a: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763DDF59-B653-7732-3673-D6A835DF57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367" y="1363712"/>
            <a:ext cx="3054618" cy="4072824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E456605D-83C7-C9FB-DCD3-93F217FFE7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424" y="1305961"/>
            <a:ext cx="3097931" cy="4130575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0E57A651-F35C-F7B4-3346-7429D13C17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6144" y="1328287"/>
            <a:ext cx="3097931" cy="413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89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4FF1B9-4106-7DBB-9EDA-6E3386356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el 2">
            <a:extLst>
              <a:ext uri="{FF2B5EF4-FFF2-40B4-BE49-F238E27FC236}">
                <a16:creationId xmlns:a16="http://schemas.microsoft.com/office/drawing/2014/main" id="{AB4A2438-AF03-E5A4-FAB5-AC9517D61DB5}"/>
              </a:ext>
            </a:extLst>
          </p:cNvPr>
          <p:cNvSpPr txBox="1">
            <a:spLocks/>
          </p:cNvSpPr>
          <p:nvPr/>
        </p:nvSpPr>
        <p:spPr>
          <a:xfrm>
            <a:off x="8839200" y="6371752"/>
            <a:ext cx="3352800" cy="457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78012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Bijeenkomst 18 maart 2024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6782711-22C0-8BBE-D42F-B888755D65F2}"/>
              </a:ext>
            </a:extLst>
          </p:cNvPr>
          <p:cNvSpPr txBox="1">
            <a:spLocks/>
          </p:cNvSpPr>
          <p:nvPr/>
        </p:nvSpPr>
        <p:spPr>
          <a:xfrm>
            <a:off x="962527" y="259882"/>
            <a:ext cx="8961119" cy="1232033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6000" dirty="0"/>
              <a:t>BRON WARMTEPOMP</a:t>
            </a:r>
            <a:r>
              <a:rPr lang="nl-NL" sz="2500" dirty="0"/>
              <a:t> </a:t>
            </a:r>
          </a:p>
          <a:p>
            <a:pPr algn="ctr"/>
            <a:r>
              <a:rPr lang="nl-NL" sz="2500" dirty="0"/>
              <a:t>jan. 2021 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735F5E6-5E46-B4C2-49EB-E77A33FFDE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786" y="1491915"/>
            <a:ext cx="8839200" cy="429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18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">
              <a:srgbClr val="0070C0"/>
            </a:gs>
            <a:gs pos="100000">
              <a:schemeClr val="accent3">
                <a:lumMod val="40000"/>
                <a:lumOff val="6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5024" y="156816"/>
            <a:ext cx="12021952" cy="1636296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nl-NL" dirty="0"/>
              <a:t>HET RESULTAAT NU:</a:t>
            </a:r>
            <a:br>
              <a:rPr lang="nl-NL" dirty="0"/>
            </a:br>
            <a:endParaRPr lang="nl-NL" dirty="0"/>
          </a:p>
        </p:txBody>
      </p:sp>
      <p:sp>
        <p:nvSpPr>
          <p:cNvPr id="4" name="Subtitel 2">
            <a:extLst>
              <a:ext uri="{FF2B5EF4-FFF2-40B4-BE49-F238E27FC236}">
                <a16:creationId xmlns:a16="http://schemas.microsoft.com/office/drawing/2014/main" id="{8D499201-BE1C-44E3-9E8C-E7405884B352}"/>
              </a:ext>
            </a:extLst>
          </p:cNvPr>
          <p:cNvSpPr txBox="1">
            <a:spLocks/>
          </p:cNvSpPr>
          <p:nvPr/>
        </p:nvSpPr>
        <p:spPr>
          <a:xfrm>
            <a:off x="8839200" y="6371752"/>
            <a:ext cx="33528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Bijeenkomst 18 maart 2024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idx="1"/>
          </p:nvPr>
        </p:nvSpPr>
        <p:spPr>
          <a:xfrm>
            <a:off x="618977" y="5575227"/>
            <a:ext cx="10958733" cy="457200"/>
          </a:xfrm>
        </p:spPr>
        <p:txBody>
          <a:bodyPr>
            <a:noAutofit/>
          </a:bodyPr>
          <a:lstStyle/>
          <a:p>
            <a:pPr algn="ctr"/>
            <a:r>
              <a:rPr lang="nl-NL" sz="2800" b="1" dirty="0">
                <a:solidFill>
                  <a:schemeClr val="bg1"/>
                </a:solidFill>
              </a:rPr>
              <a:t>DANK VOOR DE AANDACHT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0D2B1D5-F4C0-1246-BB8D-B578700A3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119" y="1800416"/>
            <a:ext cx="3471510" cy="260363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6351485C-D6E2-6B84-F9D4-1629276ACE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6199" y="1793112"/>
            <a:ext cx="3471511" cy="2603633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ABE61E2B-1A84-55FF-4579-48A16EA539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7665" y="1421464"/>
            <a:ext cx="3011304" cy="401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29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9765" y="454880"/>
            <a:ext cx="10530037" cy="1501541"/>
          </a:xfrm>
        </p:spPr>
        <p:txBody>
          <a:bodyPr rtlCol="0">
            <a:normAutofit/>
          </a:bodyPr>
          <a:lstStyle/>
          <a:p>
            <a:pPr algn="ctr" rtl="0"/>
            <a:r>
              <a:rPr lang="nl-NL" dirty="0"/>
              <a:t>CPO</a:t>
            </a:r>
            <a:br>
              <a:rPr lang="nl-NL" dirty="0"/>
            </a:br>
            <a:r>
              <a:rPr lang="nl-NL" dirty="0"/>
              <a:t>(collectief particulier opdrachtgeverschap)</a:t>
            </a:r>
            <a:br>
              <a:rPr lang="nl-NL" dirty="0"/>
            </a:br>
            <a:endParaRPr lang="nl-NL" dirty="0"/>
          </a:p>
        </p:txBody>
      </p:sp>
      <p:sp>
        <p:nvSpPr>
          <p:cNvPr id="4" name="Subtitel 2">
            <a:extLst>
              <a:ext uri="{FF2B5EF4-FFF2-40B4-BE49-F238E27FC236}">
                <a16:creationId xmlns:a16="http://schemas.microsoft.com/office/drawing/2014/main" id="{E7A6E80D-517F-4F75-A0BB-C82971482701}"/>
              </a:ext>
            </a:extLst>
          </p:cNvPr>
          <p:cNvSpPr txBox="1">
            <a:spLocks/>
          </p:cNvSpPr>
          <p:nvPr/>
        </p:nvSpPr>
        <p:spPr>
          <a:xfrm>
            <a:off x="8839200" y="6371752"/>
            <a:ext cx="3352800" cy="457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78012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Bijeenkomst 18 maart 2024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256268D7-8FE2-0AD7-8AFC-9AA2FC7701B8}"/>
              </a:ext>
            </a:extLst>
          </p:cNvPr>
          <p:cNvSpPr txBox="1">
            <a:spLocks/>
          </p:cNvSpPr>
          <p:nvPr/>
        </p:nvSpPr>
        <p:spPr>
          <a:xfrm>
            <a:off x="635268" y="2768423"/>
            <a:ext cx="11126805" cy="13956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800" dirty="0">
                <a:solidFill>
                  <a:srgbClr val="002060"/>
                </a:solidFill>
              </a:rPr>
              <a:t>Lid van CPO</a:t>
            </a:r>
            <a:r>
              <a:rPr lang="nl-NL" sz="2800" dirty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endParaRPr lang="nl-NL" sz="2800" dirty="0">
              <a:solidFill>
                <a:srgbClr val="00206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sz="2400" dirty="0">
                <a:solidFill>
                  <a:srgbClr val="002060"/>
                </a:solidFill>
              </a:rPr>
              <a:t> </a:t>
            </a:r>
            <a:r>
              <a:rPr lang="nl-NL" sz="2200" dirty="0">
                <a:solidFill>
                  <a:srgbClr val="002060"/>
                </a:solidFill>
              </a:rPr>
              <a:t>DRAAGT BIJ AAN	</a:t>
            </a:r>
            <a:r>
              <a:rPr lang="nl-NL" sz="2000" dirty="0">
                <a:solidFill>
                  <a:srgbClr val="0070C0"/>
                </a:solidFill>
              </a:rPr>
              <a:t>planontwikkeling (</a:t>
            </a:r>
            <a:r>
              <a:rPr lang="nl-NL" sz="2400" dirty="0">
                <a:solidFill>
                  <a:srgbClr val="0070C0"/>
                </a:solidFill>
              </a:rPr>
              <a:t>COLLECTIEF</a:t>
            </a:r>
            <a:r>
              <a:rPr lang="nl-NL" sz="2000" dirty="0">
                <a:solidFill>
                  <a:srgbClr val="0070C0"/>
                </a:solidFill>
              </a:rPr>
              <a:t>)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nl-NL" sz="2200" dirty="0">
                <a:solidFill>
                  <a:srgbClr val="002060"/>
                </a:solidFill>
              </a:rPr>
              <a:t>KRIJGT</a:t>
            </a:r>
            <a:r>
              <a:rPr lang="nl-NL" sz="2400" dirty="0">
                <a:solidFill>
                  <a:srgbClr val="002060"/>
                </a:solidFill>
              </a:rPr>
              <a:t>			</a:t>
            </a:r>
            <a:r>
              <a:rPr lang="nl-NL" sz="2000" dirty="0">
                <a:solidFill>
                  <a:srgbClr val="0070C0"/>
                </a:solidFill>
              </a:rPr>
              <a:t>maximale ruimte eigen ideeën (PARTICULIER)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nl-NL" sz="2200" dirty="0">
                <a:solidFill>
                  <a:srgbClr val="002060"/>
                </a:solidFill>
              </a:rPr>
              <a:t>DRAAGT MEDE		</a:t>
            </a:r>
            <a:r>
              <a:rPr lang="nl-NL" sz="2000" dirty="0">
                <a:solidFill>
                  <a:srgbClr val="0070C0"/>
                </a:solidFill>
              </a:rPr>
              <a:t>verantwoording (OPDRACHTGEVERSCHAP</a:t>
            </a:r>
            <a:r>
              <a:rPr lang="nl-NL" sz="2000" dirty="0"/>
              <a:t>)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3B7C8CB1-D81D-ADF9-2316-E4AE2ECF3BC2}"/>
              </a:ext>
            </a:extLst>
          </p:cNvPr>
          <p:cNvSpPr txBox="1"/>
          <p:nvPr/>
        </p:nvSpPr>
        <p:spPr>
          <a:xfrm>
            <a:off x="866273" y="5476601"/>
            <a:ext cx="10308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FF0000"/>
                </a:solidFill>
              </a:rPr>
              <a:t>Moet doordrongen zijn van?</a:t>
            </a:r>
          </a:p>
        </p:txBody>
      </p:sp>
    </p:spTree>
    <p:extLst>
      <p:ext uri="{BB962C8B-B14F-4D97-AF65-F5344CB8AC3E}">
        <p14:creationId xmlns:p14="http://schemas.microsoft.com/office/powerpoint/2010/main" val="398461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9765" y="454880"/>
            <a:ext cx="10530037" cy="1501541"/>
          </a:xfrm>
        </p:spPr>
        <p:txBody>
          <a:bodyPr rtlCol="0">
            <a:normAutofit/>
          </a:bodyPr>
          <a:lstStyle/>
          <a:p>
            <a:pPr algn="ctr" rtl="0"/>
            <a:r>
              <a:rPr lang="nl-NL" dirty="0"/>
              <a:t>CPO </a:t>
            </a:r>
            <a:br>
              <a:rPr lang="nl-NL" dirty="0"/>
            </a:br>
            <a:r>
              <a:rPr lang="nl-NL" dirty="0"/>
              <a:t>collectief particulier opdrachtgeverschap</a:t>
            </a:r>
            <a:br>
              <a:rPr lang="nl-NL" dirty="0"/>
            </a:br>
            <a:endParaRPr lang="nl-NL" dirty="0"/>
          </a:p>
        </p:txBody>
      </p:sp>
      <p:sp>
        <p:nvSpPr>
          <p:cNvPr id="4" name="Subtitel 2">
            <a:extLst>
              <a:ext uri="{FF2B5EF4-FFF2-40B4-BE49-F238E27FC236}">
                <a16:creationId xmlns:a16="http://schemas.microsoft.com/office/drawing/2014/main" id="{E7A6E80D-517F-4F75-A0BB-C82971482701}"/>
              </a:ext>
            </a:extLst>
          </p:cNvPr>
          <p:cNvSpPr txBox="1">
            <a:spLocks/>
          </p:cNvSpPr>
          <p:nvPr/>
        </p:nvSpPr>
        <p:spPr>
          <a:xfrm>
            <a:off x="8839200" y="6371752"/>
            <a:ext cx="3352800" cy="457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78012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Bijeenkomst 18 maart 2024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E4569542-5961-EEFA-EE2B-2C347B7DA3CF}"/>
              </a:ext>
            </a:extLst>
          </p:cNvPr>
          <p:cNvSpPr txBox="1">
            <a:spLocks/>
          </p:cNvSpPr>
          <p:nvPr/>
        </p:nvSpPr>
        <p:spPr>
          <a:xfrm>
            <a:off x="1065196" y="2334127"/>
            <a:ext cx="11126804" cy="23946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800" dirty="0">
                <a:solidFill>
                  <a:srgbClr val="002060"/>
                </a:solidFill>
              </a:rPr>
              <a:t>HEB AANDACHT VOOR: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l-NL" sz="2000" dirty="0">
                <a:solidFill>
                  <a:srgbClr val="0070C0"/>
                </a:solidFill>
              </a:rPr>
              <a:t>onderlinge verwachtingen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l-NL" sz="2000" dirty="0">
                <a:solidFill>
                  <a:srgbClr val="0070C0"/>
                </a:solidFill>
              </a:rPr>
              <a:t>onderling inschikkelijkheid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l-NL" sz="2000" dirty="0">
                <a:solidFill>
                  <a:srgbClr val="0070C0"/>
                </a:solidFill>
              </a:rPr>
              <a:t>handelingsvrijheid binnen grenzen beeldkwalitietsplan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l-NL" sz="2000" dirty="0">
                <a:solidFill>
                  <a:srgbClr val="0070C0"/>
                </a:solidFill>
              </a:rPr>
              <a:t>onderlinge rechten/plichten leden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l-NL" sz="2000" dirty="0">
                <a:solidFill>
                  <a:srgbClr val="0070C0"/>
                </a:solidFill>
              </a:rPr>
              <a:t>draagvlak omgeving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l-NL" sz="2000" dirty="0">
                <a:solidFill>
                  <a:srgbClr val="0070C0"/>
                </a:solidFill>
              </a:rPr>
              <a:t>operationele risico’s: referenties aannemer, zekere situaties leden,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l-NL" sz="2000" dirty="0">
                <a:solidFill>
                  <a:srgbClr val="0070C0"/>
                </a:solidFill>
              </a:rPr>
              <a:t>calamiteiten/voortgang:  milieu, bodemonderzoek, weersinvloeden, vorst/regen </a:t>
            </a:r>
          </a:p>
          <a:p>
            <a:endParaRPr lang="nl-NL" sz="2000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AA748A9F-4374-5124-E6B6-CA94EC5229E4}"/>
              </a:ext>
            </a:extLst>
          </p:cNvPr>
          <p:cNvSpPr txBox="1"/>
          <p:nvPr/>
        </p:nvSpPr>
        <p:spPr>
          <a:xfrm>
            <a:off x="866273" y="5476601"/>
            <a:ext cx="10308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FF0000"/>
                </a:solidFill>
              </a:rPr>
              <a:t>Welke stappen moeten doorlopen worden?</a:t>
            </a:r>
          </a:p>
        </p:txBody>
      </p:sp>
    </p:spTree>
    <p:extLst>
      <p:ext uri="{BB962C8B-B14F-4D97-AF65-F5344CB8AC3E}">
        <p14:creationId xmlns:p14="http://schemas.microsoft.com/office/powerpoint/2010/main" val="240121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73404" y="276707"/>
            <a:ext cx="10645192" cy="632202"/>
          </a:xfrm>
        </p:spPr>
        <p:txBody>
          <a:bodyPr rtlCol="0">
            <a:normAutofit/>
          </a:bodyPr>
          <a:lstStyle/>
          <a:p>
            <a:pPr algn="ctr" rtl="0"/>
            <a:r>
              <a:rPr lang="nl-NL" dirty="0"/>
              <a:t>CPO STAPPEN</a:t>
            </a:r>
            <a:endParaRPr lang="nl-NL" sz="18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75656" y="1357162"/>
            <a:ext cx="10105152" cy="4591929"/>
          </a:xfrm>
        </p:spPr>
        <p:txBody>
          <a:bodyPr rtlCol="0">
            <a:normAutofit/>
          </a:bodyPr>
          <a:lstStyle/>
          <a:p>
            <a:pPr rtl="0">
              <a:buFont typeface="Wingdings" panose="05000000000000000000" pitchFamily="2" charset="2"/>
              <a:buChar char="q"/>
            </a:pPr>
            <a:r>
              <a:rPr lang="nl-NL" b="1" dirty="0">
                <a:solidFill>
                  <a:srgbClr val="002060"/>
                </a:solidFill>
              </a:rPr>
              <a:t> INITIATIEFFASE</a:t>
            </a:r>
          </a:p>
          <a:p>
            <a:pPr rtl="0">
              <a:buFont typeface="Courier New" panose="02070309020205020404" pitchFamily="49" charset="0"/>
              <a:buChar char="o"/>
            </a:pPr>
            <a:r>
              <a:rPr lang="nl-NL" sz="1800" b="1" dirty="0">
                <a:solidFill>
                  <a:srgbClr val="0070C0"/>
                </a:solidFill>
              </a:rPr>
              <a:t>DOELGROEP			55+ groep, levensloop bestendig, kopen, </a:t>
            </a:r>
          </a:p>
          <a:p>
            <a:pPr rtl="0">
              <a:buFont typeface="Courier New" panose="02070309020205020404" pitchFamily="49" charset="0"/>
              <a:buChar char="o"/>
            </a:pPr>
            <a:r>
              <a:rPr lang="nl-NL" sz="1800" b="1" dirty="0">
                <a:solidFill>
                  <a:srgbClr val="0070C0"/>
                </a:solidFill>
              </a:rPr>
              <a:t>KWALITIET			inhoud/oppervlak/kostprijs</a:t>
            </a:r>
          </a:p>
          <a:p>
            <a:pPr rtl="0">
              <a:buFont typeface="Courier New" panose="02070309020205020404" pitchFamily="49" charset="0"/>
              <a:buChar char="o"/>
            </a:pPr>
            <a:r>
              <a:rPr lang="nl-NL" sz="1800" b="1" dirty="0">
                <a:solidFill>
                  <a:srgbClr val="0070C0"/>
                </a:solidFill>
              </a:rPr>
              <a:t>PERCEEL			grondreservering</a:t>
            </a:r>
          </a:p>
          <a:p>
            <a:pPr rtl="0">
              <a:buFont typeface="Wingdings" panose="05000000000000000000" pitchFamily="2" charset="2"/>
              <a:buChar char="q"/>
            </a:pPr>
            <a:r>
              <a:rPr lang="nl-NL" b="1" dirty="0">
                <a:solidFill>
                  <a:srgbClr val="002060"/>
                </a:solidFill>
              </a:rPr>
              <a:t>ONTWIKKELING </a:t>
            </a:r>
          </a:p>
          <a:p>
            <a:pPr rtl="0">
              <a:buFont typeface="Courier New" panose="02070309020205020404" pitchFamily="49" charset="0"/>
              <a:buChar char="o"/>
            </a:pPr>
            <a:r>
              <a:rPr lang="nl-NL" sz="1800" b="1" dirty="0">
                <a:solidFill>
                  <a:srgbClr val="0070C0"/>
                </a:solidFill>
              </a:rPr>
              <a:t>UITSTRALING			beeldkwaliteitsplan</a:t>
            </a:r>
          </a:p>
          <a:p>
            <a:pPr rtl="0">
              <a:buFont typeface="Courier New" panose="02070309020205020404" pitchFamily="49" charset="0"/>
              <a:buChar char="o"/>
            </a:pPr>
            <a:r>
              <a:rPr lang="nl-NL" sz="1800" b="1" dirty="0">
                <a:solidFill>
                  <a:srgbClr val="0070C0"/>
                </a:solidFill>
              </a:rPr>
              <a:t>WENSEN LEDEN CPO i.o.	inventarisatie / interpretatie adviseur</a:t>
            </a:r>
          </a:p>
          <a:p>
            <a:pPr rtl="0">
              <a:buFont typeface="Courier New" panose="02070309020205020404" pitchFamily="49" charset="0"/>
              <a:buChar char="o"/>
            </a:pPr>
            <a:r>
              <a:rPr lang="nl-NL" sz="1800" b="1" dirty="0">
                <a:solidFill>
                  <a:srgbClr val="0070C0"/>
                </a:solidFill>
              </a:rPr>
              <a:t>ONTWERPVOORSTEL		op hoofdlijnen ; incl. dir. en bijkomend (kentallen)</a:t>
            </a:r>
          </a:p>
          <a:p>
            <a:pPr marL="0" indent="0" rtl="0">
              <a:buNone/>
            </a:pPr>
            <a:endParaRPr lang="nl-NL" b="1" dirty="0"/>
          </a:p>
          <a:p>
            <a:pPr rtl="0">
              <a:buFont typeface="Wingdings" panose="05000000000000000000" pitchFamily="2" charset="2"/>
              <a:buChar char="q"/>
            </a:pPr>
            <a:endParaRPr lang="nl-NL" b="1" dirty="0"/>
          </a:p>
        </p:txBody>
      </p:sp>
      <p:sp>
        <p:nvSpPr>
          <p:cNvPr id="4" name="Subtitel 2">
            <a:extLst>
              <a:ext uri="{FF2B5EF4-FFF2-40B4-BE49-F238E27FC236}">
                <a16:creationId xmlns:a16="http://schemas.microsoft.com/office/drawing/2014/main" id="{E7A6E80D-517F-4F75-A0BB-C82971482701}"/>
              </a:ext>
            </a:extLst>
          </p:cNvPr>
          <p:cNvSpPr txBox="1">
            <a:spLocks/>
          </p:cNvSpPr>
          <p:nvPr/>
        </p:nvSpPr>
        <p:spPr>
          <a:xfrm>
            <a:off x="8839200" y="6371752"/>
            <a:ext cx="3352800" cy="457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78012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Bijeenkomst 18 maart 2024</a:t>
            </a:r>
          </a:p>
        </p:txBody>
      </p:sp>
    </p:spTree>
    <p:extLst>
      <p:ext uri="{BB962C8B-B14F-4D97-AF65-F5344CB8AC3E}">
        <p14:creationId xmlns:p14="http://schemas.microsoft.com/office/powerpoint/2010/main" val="149423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22826E-B03A-F31E-A7A9-AF7CB49494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CBFC0E-3C14-2BDA-4835-B57CDC29A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244" y="145908"/>
            <a:ext cx="10733882" cy="637863"/>
          </a:xfrm>
        </p:spPr>
        <p:txBody>
          <a:bodyPr rtlCol="0">
            <a:normAutofit/>
          </a:bodyPr>
          <a:lstStyle/>
          <a:p>
            <a:pPr algn="ctr" rtl="0"/>
            <a:r>
              <a:rPr lang="nl-NL" dirty="0"/>
              <a:t>BEELDKWALITEITSPLAN GEMEENTE</a:t>
            </a:r>
          </a:p>
        </p:txBody>
      </p:sp>
      <p:sp>
        <p:nvSpPr>
          <p:cNvPr id="4" name="Subtitel 2">
            <a:extLst>
              <a:ext uri="{FF2B5EF4-FFF2-40B4-BE49-F238E27FC236}">
                <a16:creationId xmlns:a16="http://schemas.microsoft.com/office/drawing/2014/main" id="{D966E1B3-760C-E7CC-30F3-4C254ED161CF}"/>
              </a:ext>
            </a:extLst>
          </p:cNvPr>
          <p:cNvSpPr txBox="1">
            <a:spLocks/>
          </p:cNvSpPr>
          <p:nvPr/>
        </p:nvSpPr>
        <p:spPr>
          <a:xfrm>
            <a:off x="8839200" y="6371752"/>
            <a:ext cx="3352800" cy="457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78012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Bijeenkomst 18 maart 2024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8C6F76AB-3469-14C1-CF8F-10544E045D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703" y="3115027"/>
            <a:ext cx="5523393" cy="239062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3A937F88-B4B0-04F3-9DD1-EFCDCE3E5A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6192" y="2701140"/>
            <a:ext cx="5226015" cy="3218397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CEBAD6EF-2151-47FC-AFE9-51910F1FEBEF}"/>
              </a:ext>
            </a:extLst>
          </p:cNvPr>
          <p:cNvSpPr txBox="1"/>
          <p:nvPr/>
        </p:nvSpPr>
        <p:spPr>
          <a:xfrm>
            <a:off x="500513" y="1102781"/>
            <a:ext cx="103182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nl-NL" sz="2400" b="1" dirty="0"/>
              <a:t>Inventarisatie van wensen/grenzen van aspirant leden CPO</a:t>
            </a:r>
          </a:p>
          <a:p>
            <a:pPr marL="342900" indent="-342900">
              <a:buFont typeface="+mj-lt"/>
              <a:buAutoNum type="arabicPeriod"/>
            </a:pPr>
            <a:endParaRPr lang="nl-NL" sz="2400" b="1" dirty="0"/>
          </a:p>
          <a:p>
            <a:pPr marL="342900" indent="-342900">
              <a:buFont typeface="+mj-lt"/>
              <a:buAutoNum type="arabicPeriod"/>
            </a:pPr>
            <a:endParaRPr lang="nl-NL" sz="1200" b="1" dirty="0"/>
          </a:p>
          <a:p>
            <a:pPr marL="342900" indent="-342900">
              <a:buFont typeface="+mj-lt"/>
              <a:buAutoNum type="arabicPeriod"/>
            </a:pPr>
            <a:r>
              <a:rPr lang="nl-NL" sz="2400" b="1" dirty="0"/>
              <a:t>Afstemming inzake haalbaarheid =&gt; BEELDKWWALITEITSPLAN</a:t>
            </a:r>
          </a:p>
        </p:txBody>
      </p:sp>
    </p:spTree>
    <p:extLst>
      <p:ext uri="{BB962C8B-B14F-4D97-AF65-F5344CB8AC3E}">
        <p14:creationId xmlns:p14="http://schemas.microsoft.com/office/powerpoint/2010/main" val="250897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78295"/>
            <a:ext cx="12191999" cy="662473"/>
          </a:xfrm>
        </p:spPr>
        <p:txBody>
          <a:bodyPr rtlCol="0">
            <a:normAutofit/>
          </a:bodyPr>
          <a:lstStyle/>
          <a:p>
            <a:pPr algn="ctr"/>
            <a:r>
              <a:rPr lang="nl-NL" dirty="0"/>
              <a:t>VOORLOPIG ONTWERP in opdracht van CPO i.o. </a:t>
            </a:r>
          </a:p>
        </p:txBody>
      </p:sp>
      <p:sp>
        <p:nvSpPr>
          <p:cNvPr id="4" name="Subtitel 2">
            <a:extLst>
              <a:ext uri="{FF2B5EF4-FFF2-40B4-BE49-F238E27FC236}">
                <a16:creationId xmlns:a16="http://schemas.microsoft.com/office/drawing/2014/main" id="{09132EAF-83D8-44C3-BCB8-3FB99F565E61}"/>
              </a:ext>
            </a:extLst>
          </p:cNvPr>
          <p:cNvSpPr txBox="1">
            <a:spLocks/>
          </p:cNvSpPr>
          <p:nvPr/>
        </p:nvSpPr>
        <p:spPr>
          <a:xfrm>
            <a:off x="8839200" y="6371752"/>
            <a:ext cx="3352800" cy="457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78012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Bijeenkomst 18 maart 2024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AF2B960-7D06-4B6C-AAFD-031FF9F39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9013" y="1308558"/>
            <a:ext cx="6247832" cy="4204729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0" y="5656217"/>
            <a:ext cx="1219199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>
                <a:solidFill>
                  <a:srgbClr val="FF0000"/>
                </a:solidFill>
              </a:rPr>
              <a:t>Duurzaam (zonder gasaansluiting) en seniorenbestendig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5114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78295"/>
            <a:ext cx="12191999" cy="662473"/>
          </a:xfrm>
        </p:spPr>
        <p:txBody>
          <a:bodyPr rtlCol="0">
            <a:normAutofit/>
          </a:bodyPr>
          <a:lstStyle/>
          <a:p>
            <a:pPr algn="ctr" rtl="0"/>
            <a:r>
              <a:rPr lang="nl-NL" dirty="0"/>
              <a:t>KOSTENINDICATIES (basis Voorontwerp)</a:t>
            </a:r>
          </a:p>
        </p:txBody>
      </p:sp>
      <p:sp>
        <p:nvSpPr>
          <p:cNvPr id="4" name="Subtitel 2">
            <a:extLst>
              <a:ext uri="{FF2B5EF4-FFF2-40B4-BE49-F238E27FC236}">
                <a16:creationId xmlns:a16="http://schemas.microsoft.com/office/drawing/2014/main" id="{09132EAF-83D8-44C3-BCB8-3FB99F565E61}"/>
              </a:ext>
            </a:extLst>
          </p:cNvPr>
          <p:cNvSpPr txBox="1">
            <a:spLocks/>
          </p:cNvSpPr>
          <p:nvPr/>
        </p:nvSpPr>
        <p:spPr>
          <a:xfrm>
            <a:off x="8839200" y="6371752"/>
            <a:ext cx="3352800" cy="457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78012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Bijeenkomst 18 maart 2024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081" y="1149531"/>
            <a:ext cx="10446975" cy="448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87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73404" y="276707"/>
            <a:ext cx="10645192" cy="632202"/>
          </a:xfrm>
        </p:spPr>
        <p:txBody>
          <a:bodyPr rtlCol="0">
            <a:normAutofit/>
          </a:bodyPr>
          <a:lstStyle/>
          <a:p>
            <a:pPr algn="ctr" rtl="0"/>
            <a:r>
              <a:rPr lang="nl-NL" dirty="0"/>
              <a:t>CPO STAPPENPLAN </a:t>
            </a:r>
            <a:r>
              <a:rPr lang="nl-NL" sz="1800" dirty="0"/>
              <a:t>(indicatief)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75656" y="1357162"/>
            <a:ext cx="10105152" cy="4591929"/>
          </a:xfrm>
        </p:spPr>
        <p:txBody>
          <a:bodyPr rtlCol="0">
            <a:normAutofit/>
          </a:bodyPr>
          <a:lstStyle/>
          <a:p>
            <a:pPr rtl="0">
              <a:buFont typeface="Wingdings" panose="05000000000000000000" pitchFamily="2" charset="2"/>
              <a:buChar char="q"/>
            </a:pPr>
            <a:r>
              <a:rPr lang="nl-NL" b="1" dirty="0">
                <a:solidFill>
                  <a:srgbClr val="002060"/>
                </a:solidFill>
              </a:rPr>
              <a:t>STATUS VERENIGING CPO &amp; ADVISEUR</a:t>
            </a:r>
          </a:p>
          <a:p>
            <a:pPr rtl="0">
              <a:buFont typeface="Courier New" panose="02070309020205020404" pitchFamily="49" charset="0"/>
              <a:buChar char="o"/>
            </a:pPr>
            <a:r>
              <a:rPr lang="nl-NL" sz="1800" b="1" dirty="0">
                <a:solidFill>
                  <a:srgbClr val="00B0F0"/>
                </a:solidFill>
              </a:rPr>
              <a:t>CPO i.o. wordt CPO		asp. leden =&gt; leden (finan. Inleg)		</a:t>
            </a:r>
          </a:p>
          <a:p>
            <a:pPr rtl="0">
              <a:buFont typeface="Courier New" panose="02070309020205020404" pitchFamily="49" charset="0"/>
              <a:buChar char="o"/>
            </a:pPr>
            <a:r>
              <a:rPr lang="nl-NL" sz="1800" b="1" dirty="0">
                <a:solidFill>
                  <a:srgbClr val="00B0F0"/>
                </a:solidFill>
              </a:rPr>
              <a:t>OVEREENKOMST ADVISEUR	start betaald traject adviseur, terugkoppeling leden</a:t>
            </a:r>
          </a:p>
          <a:p>
            <a:pPr rtl="0">
              <a:buFont typeface="Courier New" panose="02070309020205020404" pitchFamily="49" charset="0"/>
              <a:buChar char="o"/>
            </a:pPr>
            <a:r>
              <a:rPr lang="nl-NL" sz="1800" b="1" dirty="0">
                <a:solidFill>
                  <a:srgbClr val="00B0F0"/>
                </a:solidFill>
              </a:rPr>
              <a:t>ONTWERP BEVROREN	start aanbesteding</a:t>
            </a:r>
          </a:p>
          <a:p>
            <a:pPr rtl="0">
              <a:buFont typeface="Courier New" panose="02070309020205020404" pitchFamily="49" charset="0"/>
              <a:buChar char="o"/>
            </a:pPr>
            <a:r>
              <a:rPr lang="nl-NL" sz="1800" b="1" dirty="0">
                <a:solidFill>
                  <a:srgbClr val="00B0F0"/>
                </a:solidFill>
              </a:rPr>
              <a:t>WOON EN BOUWRIJP 		gereed voor start woningbouw</a:t>
            </a:r>
          </a:p>
          <a:p>
            <a:pPr rtl="0">
              <a:buFont typeface="Courier New" panose="02070309020205020404" pitchFamily="49" charset="0"/>
              <a:buChar char="o"/>
            </a:pPr>
            <a:r>
              <a:rPr lang="nl-NL" sz="1800" b="1" dirty="0">
                <a:solidFill>
                  <a:srgbClr val="00B0F0"/>
                </a:solidFill>
              </a:rPr>
              <a:t>DUURZAAMHEIDSEISEN	e(nergie) p(restatie) c(oefficient)=0; n(ul) o(p) m(eter)</a:t>
            </a:r>
            <a:endParaRPr lang="nl-NL" sz="1600" b="1" dirty="0">
              <a:solidFill>
                <a:srgbClr val="00B0F0"/>
              </a:solidFill>
            </a:endParaRPr>
          </a:p>
          <a:p>
            <a:pPr rtl="0">
              <a:buFont typeface="Wingdings" panose="05000000000000000000" pitchFamily="2" charset="2"/>
              <a:buChar char="q"/>
            </a:pPr>
            <a:r>
              <a:rPr lang="nl-NL" b="1" dirty="0">
                <a:solidFill>
                  <a:srgbClr val="002060"/>
                </a:solidFill>
              </a:rPr>
              <a:t>PLANNING REALISATIE</a:t>
            </a:r>
          </a:p>
          <a:p>
            <a:pPr rtl="0">
              <a:buFont typeface="Courier New" panose="02070309020205020404" pitchFamily="49" charset="0"/>
              <a:buChar char="o"/>
            </a:pPr>
            <a:r>
              <a:rPr lang="nl-NL" sz="1800" b="1" dirty="0">
                <a:solidFill>
                  <a:srgbClr val="00B0F0"/>
                </a:solidFill>
              </a:rPr>
              <a:t>VERPLICHTINGEN LEDEN	aankoop bouwgrond, opdracht aannemer		</a:t>
            </a:r>
          </a:p>
          <a:p>
            <a:pPr rtl="0">
              <a:buFont typeface="Wingdings" panose="05000000000000000000" pitchFamily="2" charset="2"/>
              <a:buChar char="q"/>
            </a:pPr>
            <a:endParaRPr lang="nl-NL" b="1" dirty="0"/>
          </a:p>
          <a:p>
            <a:pPr rtl="0">
              <a:buFont typeface="Wingdings" panose="05000000000000000000" pitchFamily="2" charset="2"/>
              <a:buChar char="q"/>
            </a:pPr>
            <a:endParaRPr lang="nl-NL" b="1" dirty="0"/>
          </a:p>
        </p:txBody>
      </p:sp>
      <p:sp>
        <p:nvSpPr>
          <p:cNvPr id="4" name="Subtitel 2">
            <a:extLst>
              <a:ext uri="{FF2B5EF4-FFF2-40B4-BE49-F238E27FC236}">
                <a16:creationId xmlns:a16="http://schemas.microsoft.com/office/drawing/2014/main" id="{E7A6E80D-517F-4F75-A0BB-C82971482701}"/>
              </a:ext>
            </a:extLst>
          </p:cNvPr>
          <p:cNvSpPr txBox="1">
            <a:spLocks/>
          </p:cNvSpPr>
          <p:nvPr/>
        </p:nvSpPr>
        <p:spPr>
          <a:xfrm>
            <a:off x="8839200" y="6371752"/>
            <a:ext cx="3352800" cy="457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78012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Bijeenkomst 18 maart 2024</a:t>
            </a:r>
          </a:p>
        </p:txBody>
      </p:sp>
    </p:spTree>
    <p:extLst>
      <p:ext uri="{BB962C8B-B14F-4D97-AF65-F5344CB8AC3E}">
        <p14:creationId xmlns:p14="http://schemas.microsoft.com/office/powerpoint/2010/main" val="228936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73404" y="276707"/>
            <a:ext cx="10645192" cy="632202"/>
          </a:xfrm>
        </p:spPr>
        <p:txBody>
          <a:bodyPr rtlCol="0">
            <a:normAutofit/>
          </a:bodyPr>
          <a:lstStyle/>
          <a:p>
            <a:pPr algn="ctr" rtl="0"/>
            <a:r>
              <a:rPr lang="nl-NL" dirty="0"/>
              <a:t>CPO STAPPENPLAN </a:t>
            </a:r>
            <a:r>
              <a:rPr lang="nl-NL" sz="1800" dirty="0"/>
              <a:t>(indicatief)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75656" y="1357162"/>
            <a:ext cx="10105152" cy="4591929"/>
          </a:xfrm>
        </p:spPr>
        <p:txBody>
          <a:bodyPr rtlCol="0">
            <a:normAutofit/>
          </a:bodyPr>
          <a:lstStyle/>
          <a:p>
            <a:pPr rtl="0">
              <a:buFont typeface="Wingdings" panose="05000000000000000000" pitchFamily="2" charset="2"/>
              <a:buChar char="q"/>
            </a:pPr>
            <a:r>
              <a:rPr lang="nl-NL" b="1" dirty="0"/>
              <a:t>OPLEVERING / GEREED</a:t>
            </a:r>
          </a:p>
          <a:p>
            <a:pPr rtl="0">
              <a:buFont typeface="Courier New" panose="02070309020205020404" pitchFamily="49" charset="0"/>
              <a:buChar char="o"/>
            </a:pPr>
            <a:r>
              <a:rPr lang="nl-NL" b="1" dirty="0"/>
              <a:t> </a:t>
            </a:r>
            <a:r>
              <a:rPr lang="nl-NL" sz="2000" b="1" dirty="0">
                <a:solidFill>
                  <a:srgbClr val="00B0F0"/>
                </a:solidFill>
              </a:rPr>
              <a:t>INDIVIDUELE AFNAME 	</a:t>
            </a:r>
            <a:r>
              <a:rPr lang="nl-NL" b="1" dirty="0">
                <a:solidFill>
                  <a:srgbClr val="00B0F0"/>
                </a:solidFill>
              </a:rPr>
              <a:t>in aanwezigheid van uitvoerder, adviseur(s) 					vertegenwoordiger gemeente</a:t>
            </a:r>
            <a:r>
              <a:rPr lang="nl-NL" sz="2000" b="1" dirty="0">
                <a:solidFill>
                  <a:srgbClr val="00B0F0"/>
                </a:solidFill>
              </a:rPr>
              <a:t>	</a:t>
            </a:r>
            <a:endParaRPr lang="nl-NL" b="1" dirty="0"/>
          </a:p>
          <a:p>
            <a:pPr>
              <a:buFont typeface="Wingdings" panose="05000000000000000000" pitchFamily="2" charset="2"/>
              <a:buChar char="q"/>
            </a:pPr>
            <a:r>
              <a:rPr lang="nl-NL" b="1" dirty="0"/>
              <a:t>FINALE AFRONDING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nl-NL" sz="2000" b="1" dirty="0">
                <a:solidFill>
                  <a:srgbClr val="00B0F0"/>
                </a:solidFill>
              </a:rPr>
              <a:t>PLAATSING &amp; INRICHTING	o.a. keuken, vloerbedekking, erf bestrating/tuin	</a:t>
            </a:r>
            <a:endParaRPr lang="nl-NL" b="1" dirty="0"/>
          </a:p>
          <a:p>
            <a:pPr rtl="0">
              <a:buFont typeface="Wingdings" panose="05000000000000000000" pitchFamily="2" charset="2"/>
              <a:buChar char="q"/>
            </a:pPr>
            <a:endParaRPr lang="nl-NL" b="1" dirty="0"/>
          </a:p>
          <a:p>
            <a:pPr rtl="0">
              <a:buFont typeface="Wingdings" panose="05000000000000000000" pitchFamily="2" charset="2"/>
              <a:buChar char="q"/>
            </a:pPr>
            <a:endParaRPr lang="nl-NL" b="1" dirty="0"/>
          </a:p>
          <a:p>
            <a:pPr rtl="0">
              <a:buFont typeface="Wingdings" panose="05000000000000000000" pitchFamily="2" charset="2"/>
              <a:buChar char="q"/>
            </a:pPr>
            <a:endParaRPr lang="nl-NL" b="1" dirty="0"/>
          </a:p>
          <a:p>
            <a:pPr rtl="0">
              <a:buFont typeface="Wingdings" panose="05000000000000000000" pitchFamily="2" charset="2"/>
              <a:buChar char="q"/>
            </a:pPr>
            <a:endParaRPr lang="nl-NL" b="1" dirty="0"/>
          </a:p>
        </p:txBody>
      </p:sp>
      <p:sp>
        <p:nvSpPr>
          <p:cNvPr id="4" name="Subtitel 2">
            <a:extLst>
              <a:ext uri="{FF2B5EF4-FFF2-40B4-BE49-F238E27FC236}">
                <a16:creationId xmlns:a16="http://schemas.microsoft.com/office/drawing/2014/main" id="{E7A6E80D-517F-4F75-A0BB-C82971482701}"/>
              </a:ext>
            </a:extLst>
          </p:cNvPr>
          <p:cNvSpPr txBox="1">
            <a:spLocks/>
          </p:cNvSpPr>
          <p:nvPr/>
        </p:nvSpPr>
        <p:spPr>
          <a:xfrm>
            <a:off x="8839200" y="6371752"/>
            <a:ext cx="3352800" cy="457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78012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Bijeenkomst 18 maart 2024</a:t>
            </a:r>
          </a:p>
        </p:txBody>
      </p:sp>
    </p:spTree>
    <p:extLst>
      <p:ext uri="{BB962C8B-B14F-4D97-AF65-F5344CB8AC3E}">
        <p14:creationId xmlns:p14="http://schemas.microsoft.com/office/powerpoint/2010/main" val="235891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Ruitraster 16x9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6308524_TF03031015" id="{578770A7-D8B3-48DF-B610-27C31013EE9D}" vid="{370CBE4E-E52D-42F7-814A-E50D5C1CEF17}"/>
    </a:ext>
  </a:extLst>
</a:theme>
</file>

<file path=ppt/theme/theme2.xml><?xml version="1.0" encoding="utf-8"?>
<a:theme xmlns:a="http://schemas.openxmlformats.org/drawingml/2006/main" name="Office-thema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Zakelijke ruitraster-presentatie (breedbeeld)</Template>
  <TotalTime>1182</TotalTime>
  <Words>443</Words>
  <Application>Microsoft Office PowerPoint</Application>
  <PresentationFormat>Breedbeeld</PresentationFormat>
  <Paragraphs>83</Paragraphs>
  <Slides>13</Slides>
  <Notes>13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17" baseType="lpstr">
      <vt:lpstr>Arial</vt:lpstr>
      <vt:lpstr>Courier New</vt:lpstr>
      <vt:lpstr>Wingdings</vt:lpstr>
      <vt:lpstr>Ruitraster 16x9</vt:lpstr>
      <vt:lpstr>CPO “WOONGROEP CONCERTZAAL”</vt:lpstr>
      <vt:lpstr>CPO (collectief particulier opdrachtgeverschap) </vt:lpstr>
      <vt:lpstr>CPO  collectief particulier opdrachtgeverschap </vt:lpstr>
      <vt:lpstr>CPO STAPPEN</vt:lpstr>
      <vt:lpstr>BEELDKWALITEITSPLAN GEMEENTE</vt:lpstr>
      <vt:lpstr>VOORLOPIG ONTWERP in opdracht van CPO i.o. </vt:lpstr>
      <vt:lpstr>KOSTENINDICATIES (basis Voorontwerp)</vt:lpstr>
      <vt:lpstr>CPO STAPPENPLAN (indicatief)</vt:lpstr>
      <vt:lpstr>CPO STAPPENPLAN (indicatief)</vt:lpstr>
      <vt:lpstr>PowerPoint-presentatie</vt:lpstr>
      <vt:lpstr>PowerPoint-presentatie</vt:lpstr>
      <vt:lpstr>PowerPoint-presentatie</vt:lpstr>
      <vt:lpstr>HET RESULTAAT NU: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 is CPO?</dc:title>
  <dc:creator>Johan van Soest</dc:creator>
  <cp:lastModifiedBy>Johan van Soest</cp:lastModifiedBy>
  <cp:revision>68</cp:revision>
  <dcterms:created xsi:type="dcterms:W3CDTF">2018-04-10T13:54:04Z</dcterms:created>
  <dcterms:modified xsi:type="dcterms:W3CDTF">2024-03-18T14:27:24Z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